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1"/>
  </p:notesMasterIdLst>
  <p:handoutMasterIdLst>
    <p:handoutMasterId r:id="rId22"/>
  </p:handoutMasterIdLst>
  <p:sldIdLst>
    <p:sldId id="256" r:id="rId2"/>
    <p:sldId id="257" r:id="rId3"/>
    <p:sldId id="265" r:id="rId4"/>
    <p:sldId id="258" r:id="rId5"/>
    <p:sldId id="259" r:id="rId6"/>
    <p:sldId id="268" r:id="rId7"/>
    <p:sldId id="269" r:id="rId8"/>
    <p:sldId id="270" r:id="rId9"/>
    <p:sldId id="276" r:id="rId10"/>
    <p:sldId id="266" r:id="rId11"/>
    <p:sldId id="275" r:id="rId12"/>
    <p:sldId id="279" r:id="rId13"/>
    <p:sldId id="277" r:id="rId14"/>
    <p:sldId id="273" r:id="rId15"/>
    <p:sldId id="271" r:id="rId16"/>
    <p:sldId id="272" r:id="rId17"/>
    <p:sldId id="267" r:id="rId18"/>
    <p:sldId id="278" r:id="rId19"/>
    <p:sldId id="274"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708"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245235400"/>
        <c:axId val="245236576"/>
      </c:scatterChart>
      <c:valAx>
        <c:axId val="2452354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245236576"/>
        <c:crosses val="autoZero"/>
        <c:crossBetween val="midCat"/>
      </c:valAx>
      <c:valAx>
        <c:axId val="245236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2452354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26/11/2014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26/11/2014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8</a:t>
            </a:fld>
            <a:endParaRPr lang="pt-BR"/>
          </a:p>
        </p:txBody>
      </p:sp>
    </p:spTree>
    <p:extLst>
      <p:ext uri="{BB962C8B-B14F-4D97-AF65-F5344CB8AC3E}">
        <p14:creationId xmlns:p14="http://schemas.microsoft.com/office/powerpoint/2010/main" val="232141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26/11/2014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26/11/2014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26/11/2014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26/11/2014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26/11/2014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26/11/2014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26/11/2014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26/11/2014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26/11/2014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26/11/2014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26/11/2014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a:t>
            </a:r>
            <a:r>
              <a:rPr lang="en-US" sz="2600" dirty="0" smtClean="0"/>
              <a:t>forward central difference</a:t>
            </a:r>
            <a:endParaRPr lang="en-US" sz="2600" dirty="0" smtClean="0"/>
          </a:p>
          <a:p>
            <a:r>
              <a:rPr lang="en-US" sz="2600" dirty="0" smtClean="0"/>
              <a:t>Gauss backward central difference</a:t>
            </a:r>
            <a:endParaRPr lang="en-US" sz="2600" dirty="0" smtClean="0"/>
          </a:p>
          <a:p>
            <a:r>
              <a:rPr lang="en-US" sz="2600" dirty="0" err="1" smtClean="0"/>
              <a:t>Stirling</a:t>
            </a:r>
            <a:endParaRPr lang="en-US" sz="2600" dirty="0" smtClean="0"/>
          </a:p>
          <a:p>
            <a:r>
              <a:rPr lang="en-US" sz="2600" dirty="0" smtClean="0"/>
              <a:t>Lagrange</a:t>
            </a:r>
            <a:endParaRPr lang="en-US" sz="2600" dirty="0" smtClean="0"/>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a:t>
                </a:r>
                <a:r>
                  <a:rPr lang="pt-BR" dirty="0" smtClean="0"/>
                  <a:t>Intensidade corresponde </a:t>
                </a:r>
                <a:r>
                  <a:rPr lang="pt-BR" dirty="0" smtClean="0"/>
                  <a:t>a cada </a:t>
                </a:r>
                <a:r>
                  <a:rPr lang="pt-BR" dirty="0" smtClean="0"/>
                  <a:t>observação</a:t>
                </a:r>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99728" y="1516829"/>
            <a:ext cx="4710056" cy="4710056"/>
          </a:xfr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p:pic>
        <p:nvPicPr>
          <p:cNvPr id="4" name="l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88537" y="1774452"/>
            <a:ext cx="3867912" cy="3867912"/>
          </a:xfrm>
        </p:spPr>
      </p:pic>
      <mc:AlternateContent xmlns:mc="http://schemas.openxmlformats.org/markup-compatibility/2006">
        <mc:Choice xmlns:a14="http://schemas.microsoft.com/office/drawing/2010/main" Requires="a14">
          <p:sp>
            <p:nvSpPr>
              <p:cNvPr id="5" name="CaixaDeTexto 4"/>
              <p:cNvSpPr txBox="1"/>
              <p:nvPr/>
            </p:nvSpPr>
            <p:spPr>
              <a:xfrm>
                <a:off x="849854" y="210849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p:sp>
            <p:nvSpPr>
              <p:cNvPr id="5" name="CaixaDeTexto 4"/>
              <p:cNvSpPr txBox="1">
                <a:spLocks noRot="1" noChangeAspect="1" noMove="1" noResize="1" noEditPoints="1" noAdjustHandles="1" noChangeArrowheads="1" noChangeShapeType="1" noTextEdit="1"/>
              </p:cNvSpPr>
              <p:nvPr/>
            </p:nvSpPr>
            <p:spPr>
              <a:xfrm>
                <a:off x="849854" y="2108499"/>
                <a:ext cx="6583680" cy="3430426"/>
              </a:xfrm>
              <a:prstGeom prst="rect">
                <a:avLst/>
              </a:prstGeom>
              <a:blipFill rotWithShape="0">
                <a:blip r:embed="rId5"/>
                <a:stretch>
                  <a:fillRect l="-741" t="-1066"/>
                </a:stretch>
              </a:blipFill>
            </p:spPr>
            <p:txBody>
              <a:bodyPr/>
              <a:lstStyle/>
              <a:p>
                <a:r>
                  <a:rPr lang="pt-BR">
                    <a:noFill/>
                  </a:rPr>
                  <a:t> </a:t>
                </a:r>
              </a:p>
            </p:txBody>
          </p:sp>
        </mc:Fallback>
      </mc:AlternateContent>
    </p:spTree>
    <p:extLst>
      <p:ext uri="{BB962C8B-B14F-4D97-AF65-F5344CB8AC3E}">
        <p14:creationId xmlns:p14="http://schemas.microsoft.com/office/powerpoint/2010/main" val="3533394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p:pic>
        <p:nvPicPr>
          <p:cNvPr id="4" name="g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mc:Choice xmlns:a14="http://schemas.microsoft.com/office/drawing/2010/main"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a:t>interpolar e h </a:t>
                </a:r>
                <a:r>
                  <a:rPr lang="pt-BR" sz="1600" dirty="0"/>
                  <a:t>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mc:Choice xmlns:a14="http://schemas.microsoft.com/office/drawing/2010/main"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3666947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p:pic>
        <p:nvPicPr>
          <p:cNvPr id="4" name="g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mc:Choice xmlns:a14="http://schemas.microsoft.com/office/drawing/2010/main"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endParaRPr lang="pt-BR" sz="1600" dirty="0"/>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mc:Choice xmlns:a14="http://schemas.microsoft.com/office/drawing/2010/main"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790594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p:pic>
        <p:nvPicPr>
          <p:cNvPr id="4" name="s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mc:Choice xmlns:a14="http://schemas.microsoft.com/office/drawing/2010/main"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endParaRPr lang="pt-BR" sz="2400" dirty="0"/>
          </a:p>
        </p:txBody>
      </p:sp>
    </p:spTree>
    <p:extLst>
      <p:ext uri="{BB962C8B-B14F-4D97-AF65-F5344CB8AC3E}">
        <p14:creationId xmlns:p14="http://schemas.microsoft.com/office/powerpoint/2010/main" val="1056980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Outros tipos de interpolação? </a:t>
            </a:r>
            <a:r>
              <a:rPr lang="en-US" dirty="0" smtClean="0"/>
              <a:t>Bezier? </a:t>
            </a:r>
            <a:r>
              <a:rPr lang="en-US" dirty="0" err="1" smtClean="0"/>
              <a:t>Gaussiana</a:t>
            </a:r>
            <a:r>
              <a:rPr lang="en-US" dirty="0" smtClean="0"/>
              <a:t>? Nearest Neighbor?</a:t>
            </a:r>
            <a:endParaRPr lang="pt-BR" dirty="0" smtClean="0"/>
          </a:p>
          <a:p>
            <a:r>
              <a:rPr lang="pt-BR" dirty="0" smtClean="0"/>
              <a:t>Determinar </a:t>
            </a:r>
            <a:r>
              <a:rPr lang="pt-BR" dirty="0" smtClean="0"/>
              <a:t>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a:t>
            </a:r>
            <a:r>
              <a:rPr lang="pt-BR" dirty="0" smtClean="0"/>
              <a:t>o observado</a:t>
            </a:r>
            <a:endParaRPr lang="pt-BR" dirty="0" smtClean="0"/>
          </a:p>
          <a:p>
            <a:r>
              <a:rPr lang="pt-BR" dirty="0" smtClean="0"/>
              <a:t>Comparar o resultado da renderização da cena com o light probe interpolado e o cubo </a:t>
            </a:r>
            <a:r>
              <a:rPr lang="pt-BR" dirty="0" smtClean="0"/>
              <a:t>observado</a:t>
            </a:r>
            <a:endParaRPr lang="pt-BR" dirty="0" smtClean="0"/>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falha, 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24"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t>
            </a:r>
            <a:r>
              <a:rPr lang="pt-BR" sz="2400" dirty="0" smtClean="0"/>
              <a:t>adquiridos!</a:t>
            </a:r>
            <a:endParaRPr lang="pt-BR" sz="2400" dirty="0" smtClean="0"/>
          </a:p>
          <a:p>
            <a:r>
              <a:rPr lang="pt-BR" sz="2400" dirty="0" smtClean="0"/>
              <a:t>Cena interna e externa</a:t>
            </a:r>
          </a:p>
          <a:p>
            <a:r>
              <a:rPr lang="pt-BR" sz="2400" dirty="0" smtClean="0"/>
              <a:t>18 tomadas para cena externa</a:t>
            </a:r>
          </a:p>
          <a:p>
            <a:r>
              <a:rPr lang="pt-BR" sz="2400" dirty="0" smtClean="0"/>
              <a:t>17 tomadas para cena </a:t>
            </a:r>
            <a:r>
              <a:rPr lang="pt-BR" sz="2400" dirty="0" smtClean="0"/>
              <a:t>interna</a:t>
            </a:r>
          </a:p>
          <a:p>
            <a:r>
              <a:rPr lang="en-US" sz="2400" dirty="0" smtClean="0"/>
              <a:t>533 </a:t>
            </a:r>
            <a:r>
              <a:rPr lang="pt-BR" sz="2400" dirty="0" smtClean="0"/>
              <a:t>imagens ao todo</a:t>
            </a:r>
            <a:endParaRPr lang="pt-BR" sz="2400" dirty="0" smtClean="0"/>
          </a:p>
          <a:p>
            <a:r>
              <a:rPr lang="pt-BR" sz="2400" dirty="0" smtClean="0"/>
              <a:t>Diferença </a:t>
            </a:r>
            <a:r>
              <a:rPr lang="pt-BR" sz="2400" dirty="0" smtClean="0"/>
              <a:t>de 30-35 minutos entre cada aquisição</a:t>
            </a:r>
          </a:p>
          <a:p>
            <a:r>
              <a:rPr lang="pt-BR" sz="2400" dirty="0" smtClean="0"/>
              <a:t>Entre as 10:45 até as 20:00 (pausa para almoço apenas)</a:t>
            </a:r>
          </a:p>
          <a:p>
            <a:r>
              <a:rPr lang="pt-BR" sz="2400" dirty="0" smtClean="0"/>
              <a:t>Uso de um cubo branco como referencia para </a:t>
            </a:r>
            <a:r>
              <a:rPr lang="pt-BR" sz="2400" dirty="0" smtClean="0"/>
              <a:t>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856" y="2737877"/>
            <a:ext cx="3729072" cy="367732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928" y="2737877"/>
            <a:ext cx="3749782" cy="367732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2710" y="2737878"/>
            <a:ext cx="3729072" cy="3680326"/>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spTree>
    <p:extLst>
      <p:ext uri="{BB962C8B-B14F-4D97-AF65-F5344CB8AC3E}">
        <p14:creationId xmlns:p14="http://schemas.microsoft.com/office/powerpoint/2010/main" val="42857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8" y="2710787"/>
            <a:ext cx="3847988" cy="3847988"/>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926" y="2712698"/>
            <a:ext cx="3855267" cy="3846077"/>
          </a:xfrm>
          <a:prstGeom prst="rect">
            <a:avLst/>
          </a:prstGeom>
        </p:spPr>
      </p:pic>
      <p:pic>
        <p:nvPicPr>
          <p:cNvPr id="8" name="Imagem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8915" y="2710787"/>
            <a:ext cx="3917698" cy="3847988"/>
          </a:xfrm>
          <a:prstGeom prst="rect">
            <a:avLst/>
          </a:prstGeom>
        </p:spPr>
      </p:pic>
      <p:sp>
        <p:nvSpPr>
          <p:cNvPr id="9" name="Espaço Reservado para Conteúdo 8"/>
          <p:cNvSpPr>
            <a:spLocks noGrp="1"/>
          </p:cNvSpPr>
          <p:nvPr>
            <p:ph idx="1"/>
          </p:nvPr>
        </p:nvSpPr>
        <p:spPr>
          <a:xfrm>
            <a:off x="1200131" y="2205669"/>
            <a:ext cx="8946541" cy="4195481"/>
          </a:xfrm>
        </p:spPr>
        <p:txBody>
          <a:bodyPr/>
          <a:lstStyle/>
          <a:p>
            <a:endParaRPr lang="pt-BR" dirty="0"/>
          </a:p>
        </p:txBody>
      </p:sp>
    </p:spTree>
    <p:extLst>
      <p:ext uri="{BB962C8B-B14F-4D97-AF65-F5344CB8AC3E}">
        <p14:creationId xmlns:p14="http://schemas.microsoft.com/office/powerpoint/2010/main" val="152517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1791</TotalTime>
  <Words>507</Words>
  <Application>Microsoft Office PowerPoint</Application>
  <PresentationFormat>Widescreen</PresentationFormat>
  <Paragraphs>96</Paragraphs>
  <Slides>19</Slides>
  <Notes>6</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19</vt:i4>
      </vt:variant>
    </vt:vector>
  </HeadingPairs>
  <TitlesOfParts>
    <vt:vector size="26"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internos</vt:lpstr>
      <vt:lpstr>Light Probes - externos</vt:lpstr>
      <vt:lpstr>“Cubo branco”</vt:lpstr>
      <vt:lpstr>Interpolações</vt:lpstr>
      <vt:lpstr>Interpolações</vt:lpstr>
      <vt:lpstr>Testes para as interpolações</vt:lpstr>
      <vt:lpstr>Linear</vt:lpstr>
      <vt:lpstr>Lagrange </vt:lpstr>
      <vt:lpstr>Gauss forward central difference  </vt:lpstr>
      <vt:lpstr>Gauss backward central difference  </vt:lpstr>
      <vt:lpstr>Stirling </vt:lpstr>
      <vt:lpstr>Código</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108</cp:revision>
  <dcterms:created xsi:type="dcterms:W3CDTF">2014-09-04T01:55:39Z</dcterms:created>
  <dcterms:modified xsi:type="dcterms:W3CDTF">2014-11-26T06:33:53Z</dcterms:modified>
</cp:coreProperties>
</file>